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60" r:id="rId6"/>
    <p:sldId id="261" r:id="rId7"/>
    <p:sldId id="272" r:id="rId8"/>
    <p:sldId id="263" r:id="rId9"/>
    <p:sldId id="264" r:id="rId10"/>
    <p:sldId id="273" r:id="rId11"/>
    <p:sldId id="274" r:id="rId12"/>
    <p:sldId id="265" r:id="rId13"/>
    <p:sldId id="266" r:id="rId14"/>
    <p:sldId id="262" r:id="rId15"/>
    <p:sldId id="267" r:id="rId16"/>
    <p:sldId id="270" r:id="rId17"/>
  </p:sldIdLst>
  <p:sldSz cx="9144000" cy="5143500" type="screen16x9"/>
  <p:notesSz cx="6858000" cy="9144000"/>
  <p:embeddedFontLst>
    <p:embeddedFont>
      <p:font typeface="Courgette" panose="020B0604020202020204" charset="0"/>
      <p:regular r:id="rId19"/>
    </p:embeddedFont>
    <p:embeddedFont>
      <p:font typeface="Lobster" panose="000005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3692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438a80e5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438a80e5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438a80e5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438a80e5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438a80e5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438a80e5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438a80e5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438a80e5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438a80e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438a80e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438a80e5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438a80e5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438a80e5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438a80e5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438a80e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438a80e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438a80e5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438a80e5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438a80e5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438a80e5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438a80e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438a80e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438a80e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438a80e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438a80e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438a80e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438a80e5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438a80e5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438a80e5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438a80e5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323097"/>
            <a:ext cx="8520600" cy="20526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br>
              <a:rPr lang="en" dirty="0">
                <a:latin typeface="Lobster"/>
                <a:ea typeface="Lobster"/>
                <a:cs typeface="Lobster"/>
                <a:sym typeface="Lobster"/>
              </a:rPr>
            </a:b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           AWC  Cares </a:t>
            </a:r>
            <a:br>
              <a:rPr lang="en" dirty="0">
                <a:latin typeface="Lobster"/>
                <a:ea typeface="Lobster"/>
                <a:cs typeface="Lobster"/>
                <a:sym typeface="Lobster"/>
              </a:rPr>
            </a:b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          Food Pantry</a:t>
            </a:r>
            <a:br>
              <a:rPr lang="en" dirty="0">
                <a:latin typeface="Lobster"/>
                <a:ea typeface="Lobster"/>
                <a:cs typeface="Lobster"/>
                <a:sym typeface="Lobster"/>
              </a:rPr>
            </a:b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 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49971"/>
            <a:ext cx="8520600" cy="7926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51C75"/>
                </a:solidFill>
              </a:rPr>
              <a:t>Presented by Missionary Pamela Thomas</a:t>
            </a:r>
            <a:endParaRPr dirty="0">
              <a:solidFill>
                <a:srgbClr val="351C7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8796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</a:br>
            <a:endParaRPr lang="en-US" dirty="0"/>
          </a:p>
        </p:txBody>
      </p:sp>
      <p:sp>
        <p:nvSpPr>
          <p:cNvPr id="6" name="Google Shape;55;p13"/>
          <p:cNvSpPr txBox="1">
            <a:spLocks/>
          </p:cNvSpPr>
          <p:nvPr/>
        </p:nvSpPr>
        <p:spPr>
          <a:xfrm>
            <a:off x="311700" y="465759"/>
            <a:ext cx="8520600" cy="792600"/>
          </a:xfrm>
          <a:prstGeom prst="rect">
            <a:avLst/>
          </a:pr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" sz="1800" dirty="0">
                <a:latin typeface="Lobster"/>
                <a:ea typeface="Lobster"/>
                <a:cs typeface="Lobster"/>
                <a:sym typeface="Lobster"/>
              </a:rPr>
              <a:t>(</a:t>
            </a:r>
            <a:r>
              <a:rPr lang="en-US" sz="1400" dirty="0">
                <a:latin typeface="Lobster"/>
                <a:ea typeface="Lobster"/>
                <a:cs typeface="Lobster"/>
                <a:sym typeface="Lobster"/>
              </a:rPr>
              <a:t>John 6:35- “</a:t>
            </a:r>
            <a:r>
              <a:rPr lang="en-US" sz="1400" dirty="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And Jesus said unto them, I am bread of Life: He that cometh to me shall never hunger; and he that believeth on me shall never thirst”)</a:t>
            </a:r>
            <a:endParaRPr lang="en-US" sz="1400" dirty="0">
              <a:solidFill>
                <a:srgbClr val="351C75"/>
              </a:solidFill>
            </a:endParaRPr>
          </a:p>
        </p:txBody>
      </p:sp>
      <p:pic>
        <p:nvPicPr>
          <p:cNvPr id="9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060" y="1604865"/>
            <a:ext cx="1544759" cy="155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17032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Set up cont. – Visitor’s Log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02369" y="1017725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●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Clients will be able to receive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food </a:t>
            </a:r>
            <a:r>
              <a:rPr lang="en" sz="2200" b="1" u="sng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every 4 weeks.</a:t>
            </a: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This will be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monitored by keeping a record 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of the dates the visitor come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to the pantry.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t="21122" r="43147" b="6916"/>
          <a:stretch/>
        </p:blipFill>
        <p:spPr bwMode="auto">
          <a:xfrm>
            <a:off x="5131831" y="606490"/>
            <a:ext cx="2827175" cy="35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8303" y="447867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34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11700" y="407701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Set up cont. – Pick Two Table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The pick two table contain food items that</a:t>
            </a:r>
          </a:p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are nearing their expiration date.  The visitor </a:t>
            </a:r>
          </a:p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can select two items from the table. 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9" t="26212" r="31541" b="13641"/>
          <a:stretch/>
        </p:blipFill>
        <p:spPr bwMode="auto">
          <a:xfrm>
            <a:off x="6046236" y="1166326"/>
            <a:ext cx="2351315" cy="30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8303" y="438536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74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249074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Recordkeeping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868429"/>
            <a:ext cx="8520600" cy="39576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Use Food Card to gather client information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572453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371600" lvl="2" indent="-3419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gette"/>
              <a:buChar char="■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Date of visit {needed to monitor</a:t>
            </a:r>
          </a:p>
          <a:p>
            <a:pPr marL="1029653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frequency of pantry usage}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371600" lvl="2" indent="-3419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gette"/>
              <a:buChar char="■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Name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371600" lvl="2" indent="-3419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gette"/>
              <a:buChar char="■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Age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371600" lvl="2" indent="-3419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gette"/>
              <a:buChar char="■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Address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371600" lvl="2" indent="-3419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gette"/>
              <a:buChar char="■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Phone Number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371600" lvl="2" indent="-3419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gette"/>
              <a:buChar char="■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Number in Household- #Adult/#Children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371600" lvl="2" indent="-3419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gette"/>
              <a:buChar char="■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Church affiliation 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*We do not ask for income amount, proof of individuals in a household or exclude according to residency; </a:t>
            </a:r>
            <a:r>
              <a:rPr lang="en" sz="2100" b="1" u="sng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Just request: demographics, name, address, phone number and age group</a:t>
            </a:r>
            <a:endParaRPr sz="2100" b="1" u="sng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5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5627" y="279909"/>
            <a:ext cx="507967" cy="51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21100" r="43718" b="7753"/>
          <a:stretch/>
        </p:blipFill>
        <p:spPr bwMode="auto">
          <a:xfrm>
            <a:off x="6349475" y="578492"/>
            <a:ext cx="223001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321031" y="445025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Recordkeeping Cont.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315477" y="1068842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Retain client info. for </a:t>
            </a:r>
            <a:r>
              <a:rPr lang="en" sz="2100" b="1" u="sng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1 year </a:t>
            </a: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until yearly data can be compiled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Data needed to be tracked yearly: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○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Total visitors served 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○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Number of visitors attending church service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○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Food distributed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○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Age of visitors that use facility to better their needs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Record monthly/quarterly pest control service 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Track inventory and food distribution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4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303" y="475860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07701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Replenish the Pantry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gette"/>
              <a:buChar char="●"/>
            </a:pPr>
            <a:r>
              <a:rPr lang="en" sz="2400" u="sng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How to Replenish the Food Pantry:</a:t>
            </a:r>
            <a:endParaRPr sz="2400" u="sng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gette"/>
              <a:buChar char="○"/>
            </a:pPr>
            <a:r>
              <a:rPr lang="en" sz="24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Food drives within the church</a:t>
            </a:r>
            <a:endParaRPr sz="24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gette"/>
              <a:buChar char="○"/>
            </a:pPr>
            <a:r>
              <a:rPr lang="en" sz="24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Grocery Store donations</a:t>
            </a:r>
            <a:endParaRPr sz="24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gette"/>
              <a:buChar char="○"/>
            </a:pPr>
            <a:r>
              <a:rPr lang="en" sz="24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Discount store (i.e. Family Dollar, Dollar General..)</a:t>
            </a:r>
            <a:endParaRPr sz="24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gette"/>
              <a:buChar char="○"/>
            </a:pPr>
            <a:r>
              <a:rPr lang="en" sz="24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Purchase from Food Bank</a:t>
            </a:r>
            <a:endParaRPr sz="24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gette"/>
              <a:buChar char="■"/>
            </a:pPr>
            <a:r>
              <a:rPr lang="en" sz="24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EIN/Tax ID is needed to receive donations from certain stores so that provider can receive tax write off</a:t>
            </a:r>
            <a:endParaRPr sz="24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4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303" y="447867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407701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Initial Goals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To operate every Tuesday and Friday evenings; church service nights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Have the ability to provide </a:t>
            </a:r>
            <a:r>
              <a:rPr lang="en" sz="2100" b="1" u="sng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2 meals per family</a:t>
            </a:r>
            <a:endParaRPr sz="2100" b="1" u="sng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Set up a client choice pantry where the clients will pick out their food preferences (to avoid waste)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4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303" y="438536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407701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Future Goals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1950"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Expand the “AWC Cares” program to offer additional support to the community:  scholarships, outreach events, and ministry support</a:t>
            </a:r>
          </a:p>
          <a:p>
            <a:pPr indent="-361950"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Increase the meal selections to include fresh fruit &amp; vegetables, meats, frozen foods, and etc.</a:t>
            </a:r>
          </a:p>
          <a:p>
            <a:pPr indent="-361950"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Eventually provide clothing, shoes, toiletries, baby items and etc.  </a:t>
            </a:r>
          </a:p>
          <a:p>
            <a:pPr indent="-361950"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Standalone building </a:t>
            </a:r>
          </a:p>
          <a:p>
            <a:pPr indent="-361950">
              <a:buClr>
                <a:schemeClr val="dk1"/>
              </a:buClr>
              <a:buSzPts val="2100"/>
              <a:buFont typeface="Courgette"/>
              <a:buChar char="●"/>
            </a:pPr>
            <a:endParaRPr lang="en-US"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4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303" y="447867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6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7190" y="502880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11" dirty="0">
                <a:latin typeface="Lobster"/>
                <a:ea typeface="Lobster"/>
                <a:cs typeface="Lobster"/>
                <a:sym typeface="Lobster"/>
              </a:rPr>
              <a:t>“Our Missions, Visions &amp; Motto”</a:t>
            </a:r>
            <a:endParaRPr sz="262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07859" y="1131566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urgette"/>
              <a:buChar char="●"/>
            </a:pPr>
            <a:r>
              <a:rPr lang="en" sz="2700" u="sng" dirty="0">
                <a:solidFill>
                  <a:srgbClr val="0B5394"/>
                </a:solidFill>
                <a:latin typeface="Courgette"/>
                <a:ea typeface="Courgette"/>
                <a:cs typeface="Courgette"/>
                <a:sym typeface="Courgette"/>
              </a:rPr>
              <a:t>Mission Statement:</a:t>
            </a:r>
            <a:r>
              <a:rPr lang="en" sz="2700" u="sng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</a:t>
            </a:r>
            <a:r>
              <a:rPr lang="en" sz="27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“To help the City of Augusta stamp out hunger in the Goshen community one person at a time.”</a:t>
            </a:r>
            <a:endParaRPr sz="27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urgette"/>
              <a:buChar char="●"/>
            </a:pPr>
            <a:r>
              <a:rPr lang="en" sz="2700" u="sng" dirty="0">
                <a:solidFill>
                  <a:srgbClr val="3C78D8"/>
                </a:solidFill>
                <a:latin typeface="Courgette"/>
                <a:ea typeface="Courgette"/>
                <a:cs typeface="Courgette"/>
                <a:sym typeface="Courgette"/>
              </a:rPr>
              <a:t>Vision Statement</a:t>
            </a:r>
            <a:r>
              <a:rPr lang="en" sz="2700" dirty="0">
                <a:solidFill>
                  <a:srgbClr val="3C78D8"/>
                </a:solidFill>
                <a:latin typeface="Courgette"/>
                <a:ea typeface="Courgette"/>
                <a:cs typeface="Courgette"/>
                <a:sym typeface="Courgette"/>
              </a:rPr>
              <a:t>:</a:t>
            </a:r>
            <a:r>
              <a:rPr lang="en" sz="27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To be a blessing to the individual(s) as we will provide food for the natural and feed the spiritual through witnessing.</a:t>
            </a:r>
          </a:p>
          <a:p>
            <a:pPr indent="-400050">
              <a:buClr>
                <a:schemeClr val="dk1"/>
              </a:buClr>
              <a:buSzPts val="2700"/>
              <a:buFont typeface="Courgette"/>
              <a:buChar char="●"/>
            </a:pPr>
            <a:r>
              <a:rPr lang="en-US" sz="2800" u="sng" dirty="0">
                <a:solidFill>
                  <a:srgbClr val="002060"/>
                </a:solidFill>
                <a:latin typeface="Courgette"/>
                <a:ea typeface="Courgette"/>
                <a:cs typeface="Courgette"/>
                <a:sym typeface="Courgette"/>
              </a:rPr>
              <a:t>Our motto</a:t>
            </a:r>
            <a:r>
              <a:rPr lang="en-US" sz="2800" dirty="0">
                <a:solidFill>
                  <a:srgbClr val="002060"/>
                </a:solidFill>
                <a:latin typeface="Courgette"/>
                <a:ea typeface="Courgette"/>
                <a:cs typeface="Courgette"/>
                <a:sym typeface="Courgette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Courgette"/>
                <a:ea typeface="Courgette"/>
                <a:cs typeface="Courgette"/>
                <a:sym typeface="Courgette"/>
              </a:rPr>
              <a:t>“We Share Because We Care”</a:t>
            </a: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urgette"/>
              <a:buChar char="●"/>
            </a:pPr>
            <a:endParaRPr sz="27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4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979" y="522515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17032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The Beginning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027056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Set up a food drive within the church 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Seek donations – HIIPAC donated $1,395 on behalf of Bishop Jay’s financial contribution; Amerigroup donated $750 (courtesy of </a:t>
            </a:r>
          </a:p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   Exh Matthews)</a:t>
            </a: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-361950"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Post pantry opening on church sign</a:t>
            </a:r>
          </a:p>
          <a:p>
            <a:pPr indent="-361950"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Visit other pantry’s to observe how they operate</a:t>
            </a:r>
          </a:p>
          <a:p>
            <a:pPr lvl="0" indent="-361950"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AWC Cares did not partner w/ local food bank-Golden Harvest due to prayer and/or gospel music not allowed while patrons are being served</a:t>
            </a:r>
          </a:p>
          <a:p>
            <a:pPr marL="95250" indent="0">
              <a:buClr>
                <a:schemeClr val="dk1"/>
              </a:buClr>
              <a:buSzPts val="2100"/>
              <a:buNone/>
            </a:pP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4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979" y="447867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17032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The Beginning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027056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361950"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Canvas communities and post fliers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gette"/>
              <a:buChar char="●"/>
            </a:pPr>
            <a:endParaRPr sz="21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36489" r="44220" b="22682"/>
          <a:stretch/>
        </p:blipFill>
        <p:spPr bwMode="auto">
          <a:xfrm>
            <a:off x="1754166" y="1987430"/>
            <a:ext cx="2388630" cy="183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5" t="30813" r="47817" b="16777"/>
          <a:stretch/>
        </p:blipFill>
        <p:spPr bwMode="auto">
          <a:xfrm>
            <a:off x="5458406" y="1390262"/>
            <a:ext cx="2127382" cy="273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8303" y="447867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49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389039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Hours Operation/Staff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6885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Hours of Operation-</a:t>
            </a: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Tuesday 6pm-7pm (currently every Tuesday)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9144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●"/>
            </a:pPr>
            <a:r>
              <a:rPr lang="en" sz="2200" u="sng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How to Staff Food Pantry:</a:t>
            </a:r>
            <a:endParaRPr sz="2200" u="sng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3716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○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Volunteers from the church are strongly recommended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828800" lvl="2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■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Encourage staff and communicate how they are a meaningful part of the ministry 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3716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○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Staff a minimum of 4 volunteer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828800" lvl="2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■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Package food- 2-3 volunteers; assist w/ signing in visitors- 1 volunteer; a runner- 1 volunteer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13716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○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Consider security during hours of operation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4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303" y="429205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398370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Setup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●"/>
            </a:pPr>
            <a:endParaRPr lang="en"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●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Food storage Shelves- 6 in. off floor;  4 in. from the wall; 2 ft from the ceiling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○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Maintain a cool, clean dry place for storing food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○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Food in a secure facility 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●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Inspect food for dents, punctures, expired date, no date, leaks</a:t>
            </a:r>
          </a:p>
        </p:txBody>
      </p:sp>
      <p:pic>
        <p:nvPicPr>
          <p:cNvPr id="4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303" y="429205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398370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Setup cont. – Food Labeling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●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Label food w/ expiration date for 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easy visibility so food can 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be rotated first in, first out.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22736" r="43201" b="6496"/>
          <a:stretch/>
        </p:blipFill>
        <p:spPr bwMode="auto">
          <a:xfrm>
            <a:off x="5253134" y="755780"/>
            <a:ext cx="2547257" cy="35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8303" y="429205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73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17032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Setup cont. – Meal Serving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Meal Servings </a:t>
            </a:r>
            <a:endParaRPr sz="2200" u="sng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●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2 Grains {Rice, Pasta, etc.}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●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4 Vegetables 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●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2 Fruits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●"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2 Proteins {Peanut Butter, 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Chicken, Beans}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"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*For family 2-3 people. If there is 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4+ family members, double the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2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amount of food.</a:t>
            </a: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5" t="24694" r="31386" b="14082"/>
          <a:stretch/>
        </p:blipFill>
        <p:spPr bwMode="auto">
          <a:xfrm>
            <a:off x="5299776" y="699796"/>
            <a:ext cx="2621902" cy="34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8303" y="438536"/>
            <a:ext cx="507967" cy="51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17032"/>
            <a:ext cx="8520600" cy="5727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obster"/>
                <a:ea typeface="Lobster"/>
                <a:cs typeface="Lobster"/>
                <a:sym typeface="Lobster"/>
              </a:rPr>
              <a:t>Set up cont – Meal Selection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solidFill>
            <a:srgbClr val="FFFFFF">
              <a:alpha val="5251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gette"/>
              <a:buChar char="●"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A meal selection sheet is provided 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to visitors to select items they prefer. 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(Note:  Customers </a:t>
            </a: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s</a:t>
            </a: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electing their items 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decreases </a:t>
            </a: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f</a:t>
            </a:r>
            <a:r>
              <a:rPr lang="en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ood waste.)</a:t>
            </a:r>
          </a:p>
          <a:p>
            <a:pPr lvl="0" indent="-361950"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Don’t assume everyone is able to read</a:t>
            </a:r>
          </a:p>
          <a:p>
            <a:pPr lvl="0" indent="-361950">
              <a:buClr>
                <a:schemeClr val="dk1"/>
              </a:buClr>
              <a:buSzPts val="2100"/>
              <a:buFont typeface="Courgette"/>
              <a:buChar char="●"/>
            </a:pPr>
            <a:r>
              <a:rPr lang="en-US" sz="21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Consider those without a stove </a:t>
            </a:r>
          </a:p>
          <a:p>
            <a:pPr lvl="1" indent="-361950">
              <a:buClr>
                <a:schemeClr val="dk1"/>
              </a:buClr>
              <a:buSzPts val="21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Offer a snack pack—food that does not </a:t>
            </a:r>
          </a:p>
          <a:p>
            <a:pPr marL="552450" lvl="1" indent="0">
              <a:buClr>
                <a:schemeClr val="dk1"/>
              </a:buClr>
              <a:buSzPts val="2100"/>
              <a:buNone/>
            </a:pPr>
            <a:r>
              <a:rPr lang="en-US" sz="17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require cooking (i.e. flip top can goods, crackers,</a:t>
            </a:r>
          </a:p>
          <a:p>
            <a:pPr marL="552450" lvl="1" indent="0">
              <a:buClr>
                <a:schemeClr val="dk1"/>
              </a:buClr>
              <a:buSzPts val="2100"/>
              <a:buNone/>
            </a:pPr>
            <a:r>
              <a:rPr lang="en-US" sz="17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a drink, and etc.)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" sz="2200" dirty="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5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06" y="447867"/>
            <a:ext cx="507967" cy="51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0" t="20660" r="44075" b="7578"/>
          <a:stretch/>
        </p:blipFill>
        <p:spPr bwMode="auto">
          <a:xfrm>
            <a:off x="5710344" y="774440"/>
            <a:ext cx="2649895" cy="33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829</Words>
  <Application>Microsoft Office PowerPoint</Application>
  <PresentationFormat>On-screen Show (16:9)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Lobster</vt:lpstr>
      <vt:lpstr>Courier New</vt:lpstr>
      <vt:lpstr>Arial</vt:lpstr>
      <vt:lpstr>Courgette</vt:lpstr>
      <vt:lpstr>Simple Light</vt:lpstr>
      <vt:lpstr>            AWC  Cares            Food Pantry  </vt:lpstr>
      <vt:lpstr>“Our Missions, Visions &amp; Motto”</vt:lpstr>
      <vt:lpstr>The Beginning</vt:lpstr>
      <vt:lpstr>The Beginning</vt:lpstr>
      <vt:lpstr>Hours Operation/Staff</vt:lpstr>
      <vt:lpstr>Setup</vt:lpstr>
      <vt:lpstr>Setup cont. – Food Labeling</vt:lpstr>
      <vt:lpstr>Setup cont. – Meal Serving</vt:lpstr>
      <vt:lpstr>Set up cont – Meal Selection</vt:lpstr>
      <vt:lpstr>Set up cont. – Visitor’s Log</vt:lpstr>
      <vt:lpstr>Set up cont. – Pick Two Table</vt:lpstr>
      <vt:lpstr>Recordkeeping</vt:lpstr>
      <vt:lpstr>Recordkeeping Cont.</vt:lpstr>
      <vt:lpstr>Replenish the Pantry</vt:lpstr>
      <vt:lpstr>Initial Goals</vt:lpstr>
      <vt:lpstr>Future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AWC  Cares Food Pantry</dc:title>
  <dc:creator>MrWhite</dc:creator>
  <cp:lastModifiedBy>Frazier, La Vera A(674)</cp:lastModifiedBy>
  <cp:revision>79</cp:revision>
  <dcterms:modified xsi:type="dcterms:W3CDTF">2022-08-02T12:43:19Z</dcterms:modified>
</cp:coreProperties>
</file>